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0" r:id="rId7"/>
    <p:sldId id="264" r:id="rId8"/>
    <p:sldId id="266" r:id="rId9"/>
    <p:sldId id="267" r:id="rId10"/>
    <p:sldId id="265" r:id="rId11"/>
    <p:sldId id="258" r:id="rId12"/>
    <p:sldId id="259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15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0CD-0C71-0645-8A9C-E8D81E207752}" type="datetimeFigureOut">
              <a:rPr lang="fr-FR" smtClean="0"/>
              <a:pPr/>
              <a:t>7/07/17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BDDB-7FF0-FC42-920A-41B8CE35438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0CD-0C71-0645-8A9C-E8D81E207752}" type="datetimeFigureOut">
              <a:rPr lang="fr-FR" smtClean="0"/>
              <a:pPr/>
              <a:t>7/07/17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BDDB-7FF0-FC42-920A-41B8CE35438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0CD-0C71-0645-8A9C-E8D81E207752}" type="datetimeFigureOut">
              <a:rPr lang="fr-FR" smtClean="0"/>
              <a:pPr/>
              <a:t>7/07/17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BDDB-7FF0-FC42-920A-41B8CE35438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0CD-0C71-0645-8A9C-E8D81E207752}" type="datetimeFigureOut">
              <a:rPr lang="fr-FR" smtClean="0"/>
              <a:pPr/>
              <a:t>7/07/17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BDDB-7FF0-FC42-920A-41B8CE35438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0CD-0C71-0645-8A9C-E8D81E207752}" type="datetimeFigureOut">
              <a:rPr lang="fr-FR" smtClean="0"/>
              <a:pPr/>
              <a:t>7/07/17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BDDB-7FF0-FC42-920A-41B8CE35438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0CD-0C71-0645-8A9C-E8D81E207752}" type="datetimeFigureOut">
              <a:rPr lang="fr-FR" smtClean="0"/>
              <a:pPr/>
              <a:t>7/07/17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BDDB-7FF0-FC42-920A-41B8CE35438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0CD-0C71-0645-8A9C-E8D81E207752}" type="datetimeFigureOut">
              <a:rPr lang="fr-FR" smtClean="0"/>
              <a:pPr/>
              <a:t>7/07/17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BDDB-7FF0-FC42-920A-41B8CE35438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0CD-0C71-0645-8A9C-E8D81E207752}" type="datetimeFigureOut">
              <a:rPr lang="fr-FR" smtClean="0"/>
              <a:pPr/>
              <a:t>7/07/17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BDDB-7FF0-FC42-920A-41B8CE35438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0CD-0C71-0645-8A9C-E8D81E207752}" type="datetimeFigureOut">
              <a:rPr lang="fr-FR" smtClean="0"/>
              <a:pPr/>
              <a:t>7/07/17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BDDB-7FF0-FC42-920A-41B8CE35438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0CD-0C71-0645-8A9C-E8D81E207752}" type="datetimeFigureOut">
              <a:rPr lang="fr-FR" smtClean="0"/>
              <a:pPr/>
              <a:t>7/07/17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BDDB-7FF0-FC42-920A-41B8CE35438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0CD-0C71-0645-8A9C-E8D81E207752}" type="datetimeFigureOut">
              <a:rPr lang="fr-FR" smtClean="0"/>
              <a:pPr/>
              <a:t>7/07/17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BDDB-7FF0-FC42-920A-41B8CE35438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170CD-0C71-0645-8A9C-E8D81E207752}" type="datetimeFigureOut">
              <a:rPr lang="fr-FR" smtClean="0"/>
              <a:pPr/>
              <a:t>7/07/17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7BDDB-7FF0-FC42-920A-41B8CE354380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91yXu1VUxU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adiocite.ch" TargetMode="Externa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Revue de presse action </a:t>
            </a:r>
            <a:r>
              <a:rPr lang="fr-FR" dirty="0" smtClean="0"/>
              <a:t>lait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4 juillet 2017</a:t>
            </a:r>
          </a:p>
          <a:p>
            <a:r>
              <a:rPr lang="fr-FR" dirty="0" smtClean="0"/>
              <a:t>Devant l’IP lait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2480"/>
            <a:ext cx="8229600" cy="1143000"/>
          </a:xfrm>
        </p:spPr>
        <p:txBody>
          <a:bodyPr/>
          <a:lstStyle/>
          <a:p>
            <a:r>
              <a:rPr lang="fr-FR" dirty="0" smtClean="0"/>
              <a:t>Mail transmis aux membres EMB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0261" y="1336272"/>
            <a:ext cx="8366539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FR: Chers membres et sympathisants,</a:t>
            </a:r>
          </a:p>
          <a:p>
            <a:r>
              <a:rPr lang="fr-FR" dirty="0" smtClean="0"/>
              <a:t>Suisse: Action symbolique d’</a:t>
            </a:r>
            <a:r>
              <a:rPr lang="fr-FR" dirty="0" err="1" smtClean="0"/>
              <a:t>Uniterre</a:t>
            </a:r>
            <a:r>
              <a:rPr lang="fr-FR" dirty="0" smtClean="0"/>
              <a:t> pour un marche laitier équitable</a:t>
            </a:r>
          </a:p>
          <a:p>
            <a:r>
              <a:rPr lang="fr-FR" dirty="0" smtClean="0"/>
              <a:t>Hier, le 4 juillet, le syndicat </a:t>
            </a:r>
            <a:r>
              <a:rPr lang="fr-FR" dirty="0" err="1" smtClean="0"/>
              <a:t>Uniterre</a:t>
            </a:r>
            <a:r>
              <a:rPr lang="fr-FR" dirty="0" smtClean="0"/>
              <a:t> a mené une action symbolique pour un prix du lait équitable devant le siège de l'Interprofession du Lait à Berne. La </a:t>
            </a:r>
            <a:r>
              <a:rPr lang="fr-FR" dirty="0" err="1" smtClean="0"/>
              <a:t>Faironika</a:t>
            </a:r>
            <a:r>
              <a:rPr lang="fr-FR" dirty="0" smtClean="0"/>
              <a:t> suisse a été pendue, symbolisant les bas prix du lait et le dumping sur le marché laitier. Les agriculteurs se sont adressés aux laiteries, à la Confédération et aux consommateurs.</a:t>
            </a:r>
          </a:p>
          <a:p>
            <a:endParaRPr lang="fr-FR" dirty="0" smtClean="0"/>
          </a:p>
          <a:p>
            <a:r>
              <a:rPr lang="fr-FR" dirty="0" smtClean="0"/>
              <a:t>Rudi </a:t>
            </a:r>
            <a:r>
              <a:rPr lang="fr-FR" dirty="0" err="1" smtClean="0"/>
              <a:t>Berli</a:t>
            </a:r>
            <a:r>
              <a:rPr lang="fr-FR" dirty="0" smtClean="0"/>
              <a:t> de </a:t>
            </a:r>
            <a:r>
              <a:rPr lang="fr-FR" dirty="0" err="1" smtClean="0"/>
              <a:t>Uniterre</a:t>
            </a:r>
            <a:r>
              <a:rPr lang="fr-FR" dirty="0" smtClean="0"/>
              <a:t> a demandé à la Confédération que les instruments prévues dans la loi agricole soient appliquées avec plus de rigueur : «  Nous n’exigeons pas des prix fixes ou des paiements directs supplémentaires, mais seulement que les lois soient appliquées. »  En outre, le prix indicatif devrait être valable au moins 6 mois et ne devrait pas être adapté constamment. Les agriculteurs devraient également être autorisés à refuser de vendre du lait B ou C qui est moins bien payés.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Article Le Matin « </a:t>
            </a:r>
            <a:r>
              <a:rPr lang="fr-FR" dirty="0" err="1" smtClean="0"/>
              <a:t>Uniterre</a:t>
            </a:r>
            <a:r>
              <a:rPr lang="fr-FR" dirty="0" smtClean="0"/>
              <a:t> met la pression pour un lait mieux payé »</a:t>
            </a:r>
          </a:p>
          <a:p>
            <a:endParaRPr lang="fr-FR" dirty="0" smtClean="0"/>
          </a:p>
          <a:p>
            <a:r>
              <a:rPr lang="fr-FR" dirty="0" err="1" smtClean="0"/>
              <a:t>Viele</a:t>
            </a:r>
            <a:r>
              <a:rPr lang="fr-FR" dirty="0" smtClean="0"/>
              <a:t> </a:t>
            </a:r>
            <a:r>
              <a:rPr lang="fr-FR" dirty="0" err="1" smtClean="0"/>
              <a:t>Grüße</a:t>
            </a:r>
            <a:r>
              <a:rPr lang="fr-FR" dirty="0" smtClean="0"/>
              <a:t> / Cordialement</a:t>
            </a:r>
          </a:p>
          <a:p>
            <a:r>
              <a:rPr lang="fr-FR" dirty="0" smtClean="0"/>
              <a:t>Regina </a:t>
            </a:r>
            <a:r>
              <a:rPr lang="fr-FR" dirty="0" err="1" smtClean="0"/>
              <a:t>Reiterer</a:t>
            </a:r>
            <a:endParaRPr lang="fr-FR" dirty="0" smtClean="0"/>
          </a:p>
          <a:p>
            <a:r>
              <a:rPr lang="fr-FR" dirty="0" err="1" smtClean="0"/>
              <a:t>European</a:t>
            </a:r>
            <a:r>
              <a:rPr lang="fr-FR" dirty="0" smtClean="0"/>
              <a:t> Milk </a:t>
            </a:r>
            <a:r>
              <a:rPr lang="fr-FR" dirty="0" err="1" smtClean="0"/>
              <a:t>Board</a:t>
            </a:r>
            <a:r>
              <a:rPr lang="fr-FR" dirty="0" smtClean="0"/>
              <a:t> </a:t>
            </a:r>
            <a:r>
              <a:rPr lang="fr-FR" dirty="0" err="1" smtClean="0"/>
              <a:t>asbl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3417" y="0"/>
            <a:ext cx="6223000" cy="1143000"/>
          </a:xfrm>
        </p:spPr>
        <p:txBody>
          <a:bodyPr/>
          <a:lstStyle/>
          <a:p>
            <a:r>
              <a:rPr lang="fr-FR" dirty="0" smtClean="0"/>
              <a:t>CP USP 5.07.2017 (1)</a:t>
            </a:r>
            <a:endParaRPr lang="fr-FR" dirty="0"/>
          </a:p>
        </p:txBody>
      </p:sp>
      <p:pic>
        <p:nvPicPr>
          <p:cNvPr id="4" name="Espace réservé du contenu 3" descr="05072017_USP_Prix du lait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8657" r="-78657"/>
              <a:stretch>
                <a:fillRect/>
              </a:stretch>
            </p:blipFill>
          </mc:Choice>
          <mc:Fallback>
            <p:blipFill>
              <a:blip r:embed="rId3"/>
              <a:srcRect l="-78657" r="-78657"/>
              <a:stretch>
                <a:fillRect/>
              </a:stretch>
            </p:blipFill>
          </mc:Fallback>
        </mc:AlternateContent>
        <p:spPr>
          <a:xfrm>
            <a:off x="-1681709" y="539221"/>
            <a:ext cx="11489494" cy="63187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0783" y="0"/>
            <a:ext cx="6263217" cy="1143000"/>
          </a:xfrm>
        </p:spPr>
        <p:txBody>
          <a:bodyPr/>
          <a:lstStyle/>
          <a:p>
            <a:r>
              <a:rPr lang="fr-FR" dirty="0" smtClean="0"/>
              <a:t>CP USP 5.07.2017 (2)</a:t>
            </a:r>
            <a:endParaRPr lang="fr-FR" dirty="0"/>
          </a:p>
        </p:txBody>
      </p:sp>
      <p:pic>
        <p:nvPicPr>
          <p:cNvPr id="4" name="Espace réservé du contenu 3" descr="Capture d’écran 2017-07-06 à 11.25.1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2152" r="-22152"/>
          <a:stretch>
            <a:fillRect/>
          </a:stretch>
        </p:blipFill>
        <p:spPr>
          <a:xfrm>
            <a:off x="237982" y="1409700"/>
            <a:ext cx="8906018" cy="48979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Schweizer </a:t>
            </a:r>
            <a:r>
              <a:rPr lang="fr-FR" dirty="0"/>
              <a:t>B</a:t>
            </a:r>
            <a:r>
              <a:rPr lang="fr-FR" dirty="0" smtClean="0"/>
              <a:t>auer 5.07.2017 (journal)</a:t>
            </a:r>
            <a:endParaRPr lang="fr-FR" dirty="0"/>
          </a:p>
        </p:txBody>
      </p:sp>
      <p:pic>
        <p:nvPicPr>
          <p:cNvPr id="4" name="Espace réservé du contenu 3" descr="Action lait 4.07.2017-Schweizer Bauer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78601" r="-78601"/>
          <a:stretch>
            <a:fillRect/>
          </a:stretch>
        </p:blipFill>
        <p:spPr>
          <a:xfrm>
            <a:off x="-1472971" y="1270000"/>
            <a:ext cx="11832033" cy="6507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235" y="238145"/>
            <a:ext cx="3079072" cy="1731535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Schweizer Bauer 5.07.2017 (online)</a:t>
            </a:r>
            <a:endParaRPr lang="fr-FR" sz="3600" dirty="0"/>
          </a:p>
        </p:txBody>
      </p:sp>
      <p:pic>
        <p:nvPicPr>
          <p:cNvPr id="5" name="Espace réservé du contenu 4" descr="Capture d’écran 2017-07-06 à 11.42.59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2283" r="-112283"/>
          <a:stretch>
            <a:fillRect/>
          </a:stretch>
        </p:blipFill>
        <p:spPr>
          <a:xfrm>
            <a:off x="874085" y="533312"/>
            <a:ext cx="10615026" cy="5837855"/>
          </a:xfrm>
        </p:spPr>
      </p:pic>
      <p:sp>
        <p:nvSpPr>
          <p:cNvPr id="4" name="Rectangle 3"/>
          <p:cNvSpPr/>
          <p:nvPr/>
        </p:nvSpPr>
        <p:spPr>
          <a:xfrm>
            <a:off x="264583" y="6371167"/>
            <a:ext cx="9969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https://www.schweizerbauer.ch/politik--wirtschaft/agrarpolitik/uniterre-haengt-kuh-am-strick-auf-36252.html</a:t>
            </a:r>
            <a:endParaRPr lang="fr-FR" sz="1400" dirty="0"/>
          </a:p>
        </p:txBody>
      </p:sp>
      <p:pic>
        <p:nvPicPr>
          <p:cNvPr id="6" name="Image 5" descr="Capture d’écran 2017-07-06 à 11.44.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83" y="2200004"/>
            <a:ext cx="3679432" cy="3234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1064" y="300210"/>
            <a:ext cx="5804452" cy="33537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Bauer Zeitung (Online)</a:t>
            </a:r>
            <a:endParaRPr lang="fr-FR" dirty="0"/>
          </a:p>
        </p:txBody>
      </p:sp>
      <p:pic>
        <p:nvPicPr>
          <p:cNvPr id="4" name="Espace réservé du contenu 3" descr="Capture d’écran 2017-07-06 à 11.46.2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10977" r="-210977"/>
          <a:stretch>
            <a:fillRect/>
          </a:stretch>
        </p:blipFill>
        <p:spPr>
          <a:xfrm>
            <a:off x="-4187424" y="252439"/>
            <a:ext cx="11834332" cy="6508427"/>
          </a:xfrm>
        </p:spPr>
      </p:pic>
      <p:pic>
        <p:nvPicPr>
          <p:cNvPr id="5" name="Image 4" descr="Capture d’écran 2017-07-06 à 11.46.28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688" y="2128838"/>
            <a:ext cx="3695700" cy="2501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60174" y="5420627"/>
            <a:ext cx="3166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https://youtu.be/891yXu1VUxU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Radio cité</a:t>
            </a:r>
            <a:endParaRPr lang="fr-FR" dirty="0"/>
          </a:p>
        </p:txBody>
      </p:sp>
      <p:pic>
        <p:nvPicPr>
          <p:cNvPr id="4" name="Espace réservé du contenu 3" descr="Capture d’écran 2017-07-06 à 14.13.45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-83" b="-83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1701856" y="6327913"/>
            <a:ext cx="1913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http://</a:t>
            </a:r>
            <a:r>
              <a:rPr lang="fr-FR" dirty="0" err="1" smtClean="0"/>
              <a:t>radiocite.ch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34418" y="132555"/>
            <a:ext cx="4252382" cy="856721"/>
          </a:xfrm>
        </p:spPr>
        <p:txBody>
          <a:bodyPr/>
          <a:lstStyle/>
          <a:p>
            <a:r>
              <a:rPr lang="fr-FR" dirty="0" smtClean="0"/>
              <a:t>24h</a:t>
            </a:r>
            <a:endParaRPr lang="fr-FR" dirty="0"/>
          </a:p>
        </p:txBody>
      </p:sp>
      <p:pic>
        <p:nvPicPr>
          <p:cNvPr id="5" name="Espace réservé du contenu 4" descr="Capture d’écran 2017-07-06 à 11.37.5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1384" r="-91384"/>
          <a:stretch>
            <a:fillRect/>
          </a:stretch>
        </p:blipFill>
        <p:spPr>
          <a:xfrm>
            <a:off x="-1855903" y="148167"/>
            <a:ext cx="11122899" cy="6117166"/>
          </a:xfrm>
        </p:spPr>
      </p:pic>
      <p:sp>
        <p:nvSpPr>
          <p:cNvPr id="4" name="Rectangle 3"/>
          <p:cNvSpPr/>
          <p:nvPr/>
        </p:nvSpPr>
        <p:spPr>
          <a:xfrm>
            <a:off x="196852" y="6265333"/>
            <a:ext cx="8475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http://www.24heures.ch/suisse/uniterre-met-pression-lait-mieux-paye/story/14754725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écran 2017-07-06 à 14.18.5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62136" r="-162136"/>
          <a:stretch>
            <a:fillRect/>
          </a:stretch>
        </p:blipFill>
        <p:spPr>
          <a:xfrm>
            <a:off x="-2723551" y="165931"/>
            <a:ext cx="11867551" cy="6526696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37856" y="2131962"/>
            <a:ext cx="2302583" cy="54520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20 minutes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44172"/>
            <a:ext cx="8229600" cy="1143000"/>
          </a:xfrm>
        </p:spPr>
        <p:txBody>
          <a:bodyPr/>
          <a:lstStyle/>
          <a:p>
            <a:r>
              <a:rPr lang="fr-FR" dirty="0" smtClean="0"/>
              <a:t>Le matin</a:t>
            </a:r>
            <a:endParaRPr lang="fr-FR" dirty="0"/>
          </a:p>
        </p:txBody>
      </p:sp>
      <p:pic>
        <p:nvPicPr>
          <p:cNvPr id="4" name="Espace réservé du contenu 3" descr="Capture d’écran 2017-07-06 à 15.50.2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0469" r="-100469"/>
          <a:stretch>
            <a:fillRect/>
          </a:stretch>
        </p:blipFill>
        <p:spPr>
          <a:xfrm>
            <a:off x="-530116" y="949738"/>
            <a:ext cx="10481999" cy="57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0916" y="75076"/>
            <a:ext cx="8229600" cy="1143000"/>
          </a:xfrm>
        </p:spPr>
        <p:txBody>
          <a:bodyPr/>
          <a:lstStyle/>
          <a:p>
            <a:r>
              <a:rPr lang="fr-FR" dirty="0" smtClean="0"/>
              <a:t>L’Agri</a:t>
            </a:r>
            <a:endParaRPr lang="fr-FR" dirty="0"/>
          </a:p>
        </p:txBody>
      </p:sp>
      <p:pic>
        <p:nvPicPr>
          <p:cNvPr id="4" name="Espace réservé du contenu 3" descr="Numériser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4273" r="-14273"/>
          <a:stretch>
            <a:fillRect/>
          </a:stretch>
        </p:blipFill>
        <p:spPr>
          <a:xfrm>
            <a:off x="-293357" y="1122362"/>
            <a:ext cx="9687728" cy="53278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314</Words>
  <Application>Microsoft Macintosh PowerPoint</Application>
  <PresentationFormat>Présentation à l'écran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Revue de presse action lait</vt:lpstr>
      <vt:lpstr>Schweizer Bauer 5.07.2017 (journal)</vt:lpstr>
      <vt:lpstr>Schweizer Bauer 5.07.2017 (online)</vt:lpstr>
      <vt:lpstr>Bauer Zeitung (Online)</vt:lpstr>
      <vt:lpstr>Radio cité</vt:lpstr>
      <vt:lpstr>24h</vt:lpstr>
      <vt:lpstr>20 minutes</vt:lpstr>
      <vt:lpstr>Le matin</vt:lpstr>
      <vt:lpstr>L’Agri</vt:lpstr>
      <vt:lpstr>Mail transmis aux membres EMB</vt:lpstr>
      <vt:lpstr>CP USP 5.07.2017 (1)</vt:lpstr>
      <vt:lpstr>CP USP 5.07.2017 (2)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Revue de presse action lait, photos et vidéos</dc:title>
  <dc:creator>Berthe Darras</dc:creator>
  <cp:lastModifiedBy>Berthe Darras</cp:lastModifiedBy>
  <cp:revision>12</cp:revision>
  <dcterms:created xsi:type="dcterms:W3CDTF">2017-07-07T13:13:05Z</dcterms:created>
  <dcterms:modified xsi:type="dcterms:W3CDTF">2017-07-07T13:13:58Z</dcterms:modified>
</cp:coreProperties>
</file>